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6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6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08" r:id="rId2"/>
    <p:sldMasterId id="2147483732" r:id="rId3"/>
    <p:sldMasterId id="2147483744" r:id="rId4"/>
    <p:sldMasterId id="2147483756" r:id="rId5"/>
    <p:sldMasterId id="2147483792" r:id="rId6"/>
  </p:sldMasterIdLst>
  <p:sldIdLst>
    <p:sldId id="257" r:id="rId7"/>
    <p:sldId id="256" r:id="rId8"/>
    <p:sldId id="258" r:id="rId9"/>
    <p:sldId id="259" r:id="rId10"/>
    <p:sldId id="260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EC411C6-B809-4DD5-A357-E46AD81E5817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8E418F2-70FF-4ED9-B263-0CB7FA32F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C411C6-B809-4DD5-A357-E46AD81E5817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E418F2-70FF-4ED9-B263-0CB7FA32F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DEC411C6-B809-4DD5-A357-E46AD81E5817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8E418F2-70FF-4ED9-B263-0CB7FA32F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411C6-B809-4DD5-A357-E46AD81E5817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18E418F2-70FF-4ED9-B263-0CB7FA32F3E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411C6-B809-4DD5-A357-E46AD81E5817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418F2-70FF-4ED9-B263-0CB7FA32F3E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411C6-B809-4DD5-A357-E46AD81E5817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8E418F2-70FF-4ED9-B263-0CB7FA32F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411C6-B809-4DD5-A357-E46AD81E5817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418F2-70FF-4ED9-B263-0CB7FA32F3E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411C6-B809-4DD5-A357-E46AD81E5817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418F2-70FF-4ED9-B263-0CB7FA32F3E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411C6-B809-4DD5-A357-E46AD81E5817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418F2-70FF-4ED9-B263-0CB7FA32F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411C6-B809-4DD5-A357-E46AD81E5817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418F2-70FF-4ED9-B263-0CB7FA32F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411C6-B809-4DD5-A357-E46AD81E5817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418F2-70FF-4ED9-B263-0CB7FA32F3E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C411C6-B809-4DD5-A357-E46AD81E5817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E418F2-70FF-4ED9-B263-0CB7FA32F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411C6-B809-4DD5-A357-E46AD81E5817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8E418F2-70FF-4ED9-B263-0CB7FA32F3E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411C6-B809-4DD5-A357-E46AD81E5817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418F2-70FF-4ED9-B263-0CB7FA32F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411C6-B809-4DD5-A357-E46AD81E5817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418F2-70FF-4ED9-B263-0CB7FA32F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411C6-B809-4DD5-A357-E46AD81E5817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418F2-70FF-4ED9-B263-0CB7FA32F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411C6-B809-4DD5-A357-E46AD81E5817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418F2-70FF-4ED9-B263-0CB7FA32F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411C6-B809-4DD5-A357-E46AD81E5817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418F2-70FF-4ED9-B263-0CB7FA32F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411C6-B809-4DD5-A357-E46AD81E5817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418F2-70FF-4ED9-B263-0CB7FA32F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411C6-B809-4DD5-A357-E46AD81E5817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418F2-70FF-4ED9-B263-0CB7FA32F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411C6-B809-4DD5-A357-E46AD81E5817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418F2-70FF-4ED9-B263-0CB7FA32F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411C6-B809-4DD5-A357-E46AD81E5817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418F2-70FF-4ED9-B263-0CB7FA32F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EC411C6-B809-4DD5-A357-E46AD81E5817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18E418F2-70FF-4ED9-B263-0CB7FA32F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411C6-B809-4DD5-A357-E46AD81E5817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418F2-70FF-4ED9-B263-0CB7FA32F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411C6-B809-4DD5-A357-E46AD81E5817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8E418F2-70FF-4ED9-B263-0CB7FA32F3E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411C6-B809-4DD5-A357-E46AD81E5817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418F2-70FF-4ED9-B263-0CB7FA32F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411C6-B809-4DD5-A357-E46AD81E5817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418F2-70FF-4ED9-B263-0CB7FA32F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C411C6-B809-4DD5-A357-E46AD81E5817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E418F2-70FF-4ED9-B263-0CB7FA32F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C411C6-B809-4DD5-A357-E46AD81E5817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E418F2-70FF-4ED9-B263-0CB7FA32F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C411C6-B809-4DD5-A357-E46AD81E5817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E418F2-70FF-4ED9-B263-0CB7FA32F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C411C6-B809-4DD5-A357-E46AD81E5817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E418F2-70FF-4ED9-B263-0CB7FA32F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C411C6-B809-4DD5-A357-E46AD81E5817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E418F2-70FF-4ED9-B263-0CB7FA32F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C411C6-B809-4DD5-A357-E46AD81E5817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E418F2-70FF-4ED9-B263-0CB7FA32F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C411C6-B809-4DD5-A357-E46AD81E5817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E418F2-70FF-4ED9-B263-0CB7FA32F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C411C6-B809-4DD5-A357-E46AD81E5817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E418F2-70FF-4ED9-B263-0CB7FA32F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C411C6-B809-4DD5-A357-E46AD81E5817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E418F2-70FF-4ED9-B263-0CB7FA32F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C411C6-B809-4DD5-A357-E46AD81E5817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E418F2-70FF-4ED9-B263-0CB7FA32F3E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C411C6-B809-4DD5-A357-E46AD81E5817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E418F2-70FF-4ED9-B263-0CB7FA32F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C411C6-B809-4DD5-A357-E46AD81E5817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E418F2-70FF-4ED9-B263-0CB7FA32F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411C6-B809-4DD5-A357-E46AD81E5817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8E418F2-70FF-4ED9-B263-0CB7FA32F3E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411C6-B809-4DD5-A357-E46AD81E5817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18E418F2-70FF-4ED9-B263-0CB7FA32F3E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411C6-B809-4DD5-A357-E46AD81E5817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8E418F2-70FF-4ED9-B263-0CB7FA32F3E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DEC411C6-B809-4DD5-A357-E46AD81E5817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418F2-70FF-4ED9-B263-0CB7FA32F3E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411C6-B809-4DD5-A357-E46AD81E5817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18E418F2-70FF-4ED9-B263-0CB7FA32F3E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C411C6-B809-4DD5-A357-E46AD81E5817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E418F2-70FF-4ED9-B263-0CB7FA32F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411C6-B809-4DD5-A357-E46AD81E5817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18E418F2-70FF-4ED9-B263-0CB7FA32F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411C6-B809-4DD5-A357-E46AD81E5817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8E418F2-70FF-4ED9-B263-0CB7FA32F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8E418F2-70FF-4ED9-B263-0CB7FA32F3E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411C6-B809-4DD5-A357-E46AD81E5817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18E418F2-70FF-4ED9-B263-0CB7FA32F3E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DEC411C6-B809-4DD5-A357-E46AD81E5817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411C6-B809-4DD5-A357-E46AD81E5817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418F2-70FF-4ED9-B263-0CB7FA32F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18E418F2-70FF-4ED9-B263-0CB7FA32F3E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411C6-B809-4DD5-A357-E46AD81E5817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411C6-B809-4DD5-A357-E46AD81E5817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418F2-70FF-4ED9-B263-0CB7FA32F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411C6-B809-4DD5-A357-E46AD81E5817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418F2-70FF-4ED9-B263-0CB7FA32F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411C6-B809-4DD5-A357-E46AD81E5817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418F2-70FF-4ED9-B263-0CB7FA32F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411C6-B809-4DD5-A357-E46AD81E5817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418F2-70FF-4ED9-B263-0CB7FA32F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C411C6-B809-4DD5-A357-E46AD81E5817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E418F2-70FF-4ED9-B263-0CB7FA32F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411C6-B809-4DD5-A357-E46AD81E5817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418F2-70FF-4ED9-B263-0CB7FA32F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411C6-B809-4DD5-A357-E46AD81E5817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E418F2-70FF-4ED9-B263-0CB7FA32F3E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411C6-B809-4DD5-A357-E46AD81E5817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418F2-70FF-4ED9-B263-0CB7FA32F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411C6-B809-4DD5-A357-E46AD81E5817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18E418F2-70FF-4ED9-B263-0CB7FA32F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DEC411C6-B809-4DD5-A357-E46AD81E5817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418F2-70FF-4ED9-B263-0CB7FA32F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411C6-B809-4DD5-A357-E46AD81E5817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418F2-70FF-4ED9-B263-0CB7FA32F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C411C6-B809-4DD5-A357-E46AD81E5817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418F2-70FF-4ED9-B263-0CB7FA32F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EC411C6-B809-4DD5-A357-E46AD81E5817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E418F2-70FF-4ED9-B263-0CB7FA32F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C411C6-B809-4DD5-A357-E46AD81E5817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E418F2-70FF-4ED9-B263-0CB7FA32F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C411C6-B809-4DD5-A357-E46AD81E5817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E418F2-70FF-4ED9-B263-0CB7FA32F3E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EC411C6-B809-4DD5-A357-E46AD81E5817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8E418F2-70FF-4ED9-B263-0CB7FA32F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EC411C6-B809-4DD5-A357-E46AD81E5817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18E418F2-70FF-4ED9-B263-0CB7FA32F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EC411C6-B809-4DD5-A357-E46AD81E5817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E418F2-70FF-4ED9-B263-0CB7FA32F3EE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EC411C6-B809-4DD5-A357-E46AD81E5817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8E418F2-70FF-4ED9-B263-0CB7FA32F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DEC411C6-B809-4DD5-A357-E46AD81E5817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8E418F2-70FF-4ED9-B263-0CB7FA32F3E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EC411C6-B809-4DD5-A357-E46AD81E5817}" type="datetimeFigureOut">
              <a:rPr lang="en-US" smtClean="0"/>
              <a:pPr/>
              <a:t>12/17/2013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8E418F2-70FF-4ED9-B263-0CB7FA32F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4200" y="1447800"/>
            <a:ext cx="5029200" cy="12954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Проект „Застъпници за пътна безопасност“</a:t>
            </a:r>
            <a:r>
              <a:rPr lang="ru-RU" dirty="0" smtClean="0"/>
              <a:t/>
            </a:r>
            <a:br>
              <a:rPr lang="ru-RU" dirty="0" smtClean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62000" y="4038600"/>
            <a:ext cx="7555992" cy="2230902"/>
          </a:xfrm>
        </p:spPr>
        <p:txBody>
          <a:bodyPr/>
          <a:lstStyle/>
          <a:p>
            <a:pPr algn="l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Екип от област Хасково:</a:t>
            </a:r>
          </a:p>
          <a:p>
            <a:pPr algn="l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Милена Трендафилова, Петя Демирева, </a:t>
            </a:r>
          </a:p>
          <a:p>
            <a:pPr algn="l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Хелена-София Христозова и Ясен Марев</a:t>
            </a:r>
          </a:p>
          <a:p>
            <a:endParaRPr lang="en-US" dirty="0" smtClean="0"/>
          </a:p>
        </p:txBody>
      </p:sp>
      <p:pic>
        <p:nvPicPr>
          <p:cNvPr id="5" name="irc_mi" descr="http://haskovo.me/wp-content/uploads/2013/10/1.jpg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609600"/>
            <a:ext cx="25146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8000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533400" y="3048000"/>
            <a:ext cx="8001000" cy="3124200"/>
          </a:xfrm>
        </p:spPr>
        <p:txBody>
          <a:bodyPr>
            <a:normAutofit fontScale="92500"/>
          </a:bodyPr>
          <a:lstStyle/>
          <a:p>
            <a:pPr lvl="1">
              <a:buFont typeface="Arial" pitchFamily="34" charset="0"/>
              <a:buChar char="•"/>
            </a:pPr>
            <a:r>
              <a:rPr lang="bg-BG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Общо наблюдавани автомобили - 431</a:t>
            </a:r>
          </a:p>
          <a:p>
            <a:pPr lvl="1">
              <a:buFont typeface="Arial" pitchFamily="34" charset="0"/>
              <a:buChar char="•"/>
            </a:pPr>
            <a:r>
              <a:rPr 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Неправилно изпреварване - 17</a:t>
            </a:r>
          </a:p>
          <a:p>
            <a:pPr lvl="1">
              <a:buFont typeface="Arial" pitchFamily="34" charset="0"/>
              <a:buChar char="•"/>
            </a:pPr>
            <a:r>
              <a:rPr 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Престрояване без използване на мигачи - 40</a:t>
            </a:r>
          </a:p>
          <a:p>
            <a:pPr lvl="1">
              <a:buFont typeface="Arial" pitchFamily="34" charset="0"/>
              <a:buChar char="•"/>
            </a:pPr>
            <a:r>
              <a:rPr 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Обидно и агресивно поведение на водача - 3</a:t>
            </a:r>
          </a:p>
          <a:p>
            <a:pPr lvl="1">
              <a:buFont typeface="Arial" pitchFamily="34" charset="0"/>
              <a:buChar char="•"/>
            </a:pPr>
            <a:r>
              <a:rPr 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Неправилно спиране - 8</a:t>
            </a:r>
          </a:p>
          <a:p>
            <a:pPr lvl="1">
              <a:buFont typeface="Arial" pitchFamily="34" charset="0"/>
              <a:buChar char="•"/>
            </a:pPr>
            <a:endParaRPr lang="bg-BG" dirty="0" smtClean="0"/>
          </a:p>
          <a:p>
            <a:endParaRPr lang="en-US" b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295400"/>
          </a:xfrm>
        </p:spPr>
        <p:txBody>
          <a:bodyPr/>
          <a:lstStyle/>
          <a:p>
            <a:r>
              <a:rPr lang="bg-BG" sz="4000" u="sng" dirty="0" smtClean="0">
                <a:latin typeface="Times New Roman" pitchFamily="18" charset="0"/>
                <a:cs typeface="Times New Roman" pitchFamily="18" charset="0"/>
              </a:rPr>
              <a:t>Резултати от </a:t>
            </a:r>
            <a:r>
              <a:rPr lang="bg-BG" sz="4000" u="sng" dirty="0" err="1" smtClean="0">
                <a:latin typeface="Times New Roman" pitchFamily="18" charset="0"/>
                <a:cs typeface="Times New Roman" pitchFamily="18" charset="0"/>
              </a:rPr>
              <a:t>одита</a:t>
            </a:r>
            <a:r>
              <a:rPr lang="bg-BG" sz="4000" u="sng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dirty="0"/>
          </a:p>
        </p:txBody>
      </p:sp>
    </p:spTree>
  </p:cSld>
  <p:clrMapOvr>
    <a:masterClrMapping/>
  </p:clrMapOvr>
  <p:transition advTm="10000">
    <p:push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762000" y="2895600"/>
            <a:ext cx="7696200" cy="3124200"/>
          </a:xfrm>
        </p:spPr>
        <p:txBody>
          <a:bodyPr>
            <a:normAutofit fontScale="92500" lnSpcReduction="20000"/>
          </a:bodyPr>
          <a:lstStyle/>
          <a:p>
            <a:pPr lvl="1">
              <a:buFont typeface="Arial" pitchFamily="34" charset="0"/>
              <a:buChar char="•"/>
            </a:pPr>
            <a:r>
              <a:rPr lang="ru-RU" sz="3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Неправилно паркиране - 22</a:t>
            </a:r>
          </a:p>
          <a:p>
            <a:pPr lvl="1">
              <a:buFont typeface="Arial" pitchFamily="34" charset="0"/>
              <a:buChar char="•"/>
            </a:pPr>
            <a:r>
              <a:rPr lang="ru-RU" sz="3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Неправилно използване на светлините/неизправни светлини - 63</a:t>
            </a:r>
          </a:p>
          <a:p>
            <a:pPr lvl="1">
              <a:buFont typeface="Arial" pitchFamily="34" charset="0"/>
              <a:buChar char="•"/>
            </a:pPr>
            <a:r>
              <a:rPr lang="ru-RU" sz="3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Движение с видима неизправност на превозното средство - 1</a:t>
            </a:r>
          </a:p>
          <a:p>
            <a:pPr lvl="1">
              <a:buFont typeface="Arial" pitchFamily="34" charset="0"/>
              <a:buChar char="•"/>
            </a:pPr>
            <a:r>
              <a:rPr lang="ru-RU" sz="3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Използване на мобилен телефон по време на шофиране - 24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143000"/>
          </a:xfrm>
        </p:spPr>
        <p:txBody>
          <a:bodyPr/>
          <a:lstStyle/>
          <a:p>
            <a:r>
              <a:rPr lang="bg-BG" sz="4400" u="sng" dirty="0" smtClean="0">
                <a:latin typeface="Times New Roman" pitchFamily="18" charset="0"/>
                <a:cs typeface="Times New Roman" pitchFamily="18" charset="0"/>
              </a:rPr>
              <a:t>Резултати от </a:t>
            </a:r>
            <a:r>
              <a:rPr lang="bg-BG" sz="4400" u="sng" dirty="0" err="1" smtClean="0">
                <a:latin typeface="Times New Roman" pitchFamily="18" charset="0"/>
                <a:cs typeface="Times New Roman" pitchFamily="18" charset="0"/>
              </a:rPr>
              <a:t>одита</a:t>
            </a:r>
            <a:r>
              <a:rPr lang="bg-BG" sz="4400" u="sng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dirty="0"/>
          </a:p>
        </p:txBody>
      </p:sp>
    </p:spTree>
  </p:cSld>
  <p:clrMapOvr>
    <a:masterClrMapping/>
  </p:clrMapOvr>
  <p:transition advTm="10000">
    <p:strips dir="r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381000" y="3200400"/>
            <a:ext cx="8153400" cy="2667000"/>
          </a:xfrm>
        </p:spPr>
        <p:txBody>
          <a:bodyPr>
            <a:normAutofit/>
          </a:bodyPr>
          <a:lstStyle/>
          <a:p>
            <a:pPr lvl="2">
              <a:buFont typeface="Arial" pitchFamily="34" charset="0"/>
              <a:buChar char="•"/>
            </a:pPr>
            <a:r>
              <a:rPr 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Шофиране без предпазни колани - 215</a:t>
            </a:r>
          </a:p>
          <a:p>
            <a:pPr lvl="2">
              <a:buFont typeface="Arial" pitchFamily="34" charset="0"/>
              <a:buChar char="•"/>
            </a:pPr>
            <a:r>
              <a:rPr 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Общо наблюдавани пешеходци - 99 </a:t>
            </a:r>
          </a:p>
          <a:p>
            <a:pPr lvl="2">
              <a:buFont typeface="Arial" pitchFamily="34" charset="0"/>
              <a:buChar char="•"/>
            </a:pPr>
            <a:r>
              <a:rPr 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Преминаване на необозначено място - 57</a:t>
            </a:r>
          </a:p>
          <a:p>
            <a:pPr lvl="2">
              <a:buFont typeface="Arial" pitchFamily="34" charset="0"/>
              <a:buChar char="•"/>
            </a:pPr>
            <a:r>
              <a:rPr 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Обидно и агресивно поведение - 1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295400"/>
          </a:xfrm>
        </p:spPr>
        <p:txBody>
          <a:bodyPr/>
          <a:lstStyle/>
          <a:p>
            <a:r>
              <a:rPr lang="bg-BG" sz="4000" u="sng" dirty="0" smtClean="0">
                <a:latin typeface="Times New Roman" pitchFamily="18" charset="0"/>
                <a:cs typeface="Times New Roman" pitchFamily="18" charset="0"/>
              </a:rPr>
              <a:t>Резултати от </a:t>
            </a:r>
            <a:r>
              <a:rPr lang="bg-BG" sz="4000" u="sng" dirty="0" err="1" smtClean="0">
                <a:latin typeface="Times New Roman" pitchFamily="18" charset="0"/>
                <a:cs typeface="Times New Roman" pitchFamily="18" charset="0"/>
              </a:rPr>
              <a:t>одита</a:t>
            </a:r>
            <a:r>
              <a:rPr lang="bg-BG" sz="4000" u="sng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dirty="0"/>
          </a:p>
        </p:txBody>
      </p:sp>
    </p:spTree>
  </p:cSld>
  <p:clrMapOvr>
    <a:masterClrMapping/>
  </p:clrMapOvr>
  <p:transition advTm="10000">
    <p:pull dir="r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200" y="2971800"/>
            <a:ext cx="8077200" cy="3276600"/>
          </a:xfrm>
        </p:spPr>
        <p:txBody>
          <a:bodyPr>
            <a:normAutofit fontScale="25000" lnSpcReduction="20000"/>
          </a:bodyPr>
          <a:lstStyle/>
          <a:p>
            <a:r>
              <a:rPr lang="ru-RU" sz="6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Като цяло ниска култура на водачите на МПС и липса на търпимост между участниците в движението. Масова практика е да се паркира по тротоарите и на забранени места. </a:t>
            </a:r>
          </a:p>
          <a:p>
            <a:endParaRPr lang="ru-RU" sz="6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9600" i="1" u="sng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Предложения за подобряване на обстановката:</a:t>
            </a:r>
          </a:p>
          <a:p>
            <a:endParaRPr lang="ru-RU" sz="65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6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Поставяне на светлинна сигнализация за наличие на пешеходна пътека и преминаване на пешеходци.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22313" y="609600"/>
            <a:ext cx="7772400" cy="1600200"/>
          </a:xfrm>
        </p:spPr>
        <p:txBody>
          <a:bodyPr>
            <a:normAutofit/>
          </a:bodyPr>
          <a:lstStyle/>
          <a:p>
            <a:r>
              <a:rPr lang="ru-RU" sz="4400" i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Наблюдения и изводи:</a:t>
            </a:r>
            <a:br>
              <a:rPr lang="ru-RU" sz="4400" i="1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advTm="13000">
    <p:zoom dir="in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2438400"/>
            <a:ext cx="6934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3600" b="1" i="1" dirty="0" smtClean="0"/>
              <a:t>Благодарим Ви за вниманието!</a:t>
            </a:r>
            <a:endParaRPr lang="en-US" sz="3600" b="1" i="1" dirty="0"/>
          </a:p>
        </p:txBody>
      </p:sp>
    </p:spTree>
  </p:cSld>
  <p:clrMapOvr>
    <a:masterClrMapping/>
  </p:clrMapOvr>
  <p:transition advTm="5000">
    <p:cover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57400"/>
            <a:ext cx="7772400" cy="13716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Проект „Застъпници за пътна безопасност“</a:t>
            </a:r>
            <a:br>
              <a:rPr lang="ru-RU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57600"/>
            <a:ext cx="7772400" cy="1610911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Всяка година стотици хора губят живота си по българските пътища. За 2012 година точната цифра е 601. Самата тя е трудно разбираема, когато човек се замисли за ужасната трагедия, през която минават семейства, приятели и цялото общество при всяка една жертва. </a:t>
            </a:r>
          </a:p>
          <a:p>
            <a:endParaRPr lang="en-US" dirty="0"/>
          </a:p>
        </p:txBody>
      </p:sp>
    </p:spTree>
  </p:cSld>
  <p:clrMapOvr>
    <a:masterClrMapping/>
  </p:clrMapOvr>
  <p:transition advTm="15000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0"/>
            <a:ext cx="7620000" cy="2743200"/>
          </a:xfrm>
        </p:spPr>
        <p:txBody>
          <a:bodyPr>
            <a:noAutofit/>
          </a:bodyPr>
          <a:lstStyle/>
          <a:p>
            <a:pPr algn="ctr"/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5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 щастие произшествията по пътя са предотвратими и всеки един от нас може да допринесе за положителна промяна в статистиката. </a:t>
            </a:r>
            <a:r>
              <a:rPr lang="ru-RU" sz="2500" dirty="0" smtClean="0"/>
              <a:t/>
            </a:r>
            <a:br>
              <a:rPr lang="ru-RU" sz="2500" dirty="0" smtClean="0"/>
            </a:br>
            <a:r>
              <a:rPr lang="ru-RU" sz="26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dirty="0" smtClean="0"/>
              <a:t/>
            </a:r>
            <a:br>
              <a:rPr lang="ru-RU" sz="2600" dirty="0" smtClean="0"/>
            </a:br>
            <a:endParaRPr lang="en-US" sz="2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143000"/>
            <a:ext cx="8001000" cy="743507"/>
          </a:xfrm>
        </p:spPr>
        <p:txBody>
          <a:bodyPr>
            <a:noAutofit/>
          </a:bodyPr>
          <a:lstStyle/>
          <a:p>
            <a:pPr algn="ctr"/>
            <a:r>
              <a:rPr lang="ru-RU" sz="40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Трябва да се направи нещо!</a:t>
            </a:r>
            <a:endParaRPr lang="en-US" sz="4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8000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2057400"/>
            <a:ext cx="7315200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Проект „Застъпници за пътна безопасност“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е създаден, за да ангажира младите хора, в повишаване на безопасността по пътищата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Той се изпълнява от сдружение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Отворена младеж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”.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2600" dirty="0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азработен е върху концепция за откриване на проблемни елементи в цялостната пътна обстановка. Тази концепция се нарича „одит за пътна безопасност“. </a:t>
            </a:r>
          </a:p>
          <a:p>
            <a:pPr algn="just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Tm="20000">
    <p:wipe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1981200"/>
            <a:ext cx="762000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од </a:t>
            </a:r>
            <a:r>
              <a:rPr lang="en-US" sz="2600" i="1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bg-BG" sz="2600" i="1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600" i="1" dirty="0" smtClean="0">
                <a:latin typeface="Times New Roman" pitchFamily="18" charset="0"/>
                <a:cs typeface="Times New Roman" pitchFamily="18" charset="0"/>
              </a:rPr>
              <a:t>дит за пътна безопасност</a:t>
            </a:r>
            <a:r>
              <a:rPr lang="en-US" sz="2600" i="1" dirty="0" smtClean="0"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се разбира едночасово упражнение, по време на което екип от млади хора ще наблюдава пътната обстановка на място, което те считат за рисково, и ще си води бележки за натовареност, поведение на водачите, извършени нарушения, несъвършенства на инфраструктурата и възможни подобрения. 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Tm="20000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76400"/>
            <a:ext cx="7315200" cy="4648200"/>
          </a:xfrm>
        </p:spPr>
        <p:txBody>
          <a:bodyPr>
            <a:noAutofit/>
          </a:bodyPr>
          <a:lstStyle/>
          <a:p>
            <a:pPr algn="just"/>
            <a:r>
              <a:rPr lang="ru-RU" sz="2000" b="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br>
              <a:rPr lang="ru-RU" sz="2000" b="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С  регистрацията си като „Застъпници за пътна безопасност“ екипът, който участва, ще изгражда в продължение на една година своя статия на страницата на проекта. Тази статия ще съдържа информация за екипа и за това, което е направил в посока на повишаване на безопасността по българските пътища. Популяризирането на тази статия е начинът да се каже, че това, което се върши е важно за всички нас. </a:t>
            </a: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2000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457200"/>
            <a:ext cx="6255488" cy="761999"/>
          </a:xfrm>
        </p:spPr>
        <p:txBody>
          <a:bodyPr>
            <a:normAutofit/>
          </a:bodyPr>
          <a:lstStyle/>
          <a:p>
            <a:r>
              <a:rPr lang="bg-BG" sz="2500" b="1" i="1" u="sng" dirty="0" smtClean="0"/>
              <a:t>Искам да участвам!</a:t>
            </a:r>
            <a:endParaRPr lang="en-US" sz="2500" b="1" i="1" u="sng" dirty="0"/>
          </a:p>
        </p:txBody>
      </p:sp>
    </p:spTree>
  </p:cSld>
  <p:clrMapOvr>
    <a:masterClrMapping/>
  </p:clrMapOvr>
  <p:transition advTm="20000">
    <p:zoom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533400" y="4114800"/>
            <a:ext cx="8382000" cy="685800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bg-BG" b="1" dirty="0" smtClean="0"/>
              <a:t>      </a:t>
            </a:r>
            <a:r>
              <a:rPr lang="bg-BG" sz="10000" b="1" dirty="0" smtClean="0">
                <a:latin typeface="Times New Roman" pitchFamily="18" charset="0"/>
                <a:cs typeface="Times New Roman" pitchFamily="18" charset="0"/>
              </a:rPr>
              <a:t>Дата</a:t>
            </a:r>
            <a:r>
              <a:rPr lang="en-US" sz="10000" b="1" dirty="0" smtClean="0">
                <a:latin typeface="Times New Roman" pitchFamily="18" charset="0"/>
                <a:cs typeface="Times New Roman" pitchFamily="18" charset="0"/>
              </a:rPr>
              <a:t>                                 </a:t>
            </a:r>
            <a:r>
              <a:rPr lang="bg-BG" sz="10000" b="1" dirty="0" smtClean="0">
                <a:latin typeface="Times New Roman" pitchFamily="18" charset="0"/>
                <a:cs typeface="Times New Roman" pitchFamily="18" charset="0"/>
              </a:rPr>
              <a:t>Час</a:t>
            </a:r>
            <a:r>
              <a:rPr lang="en-US" sz="10000" b="1" dirty="0" smtClean="0">
                <a:latin typeface="Times New Roman" pitchFamily="18" charset="0"/>
                <a:cs typeface="Times New Roman" pitchFamily="18" charset="0"/>
              </a:rPr>
              <a:t>                               </a:t>
            </a:r>
            <a:r>
              <a:rPr lang="ru-RU" sz="10000" b="1" dirty="0" smtClean="0">
                <a:latin typeface="Times New Roman" pitchFamily="18" charset="0"/>
                <a:cs typeface="Times New Roman" pitchFamily="18" charset="0"/>
              </a:rPr>
              <a:t>Място</a:t>
            </a:r>
            <a:r>
              <a:rPr lang="ru-RU" sz="10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0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bg-BG" sz="10000" dirty="0" smtClean="0">
                <a:latin typeface="Times New Roman" pitchFamily="18" charset="0"/>
                <a:cs typeface="Times New Roman" pitchFamily="18" charset="0"/>
              </a:rPr>
              <a:t>26.10.2013 г.</a:t>
            </a:r>
            <a:r>
              <a:rPr lang="en-US" sz="10000" dirty="0" smtClean="0">
                <a:latin typeface="Times New Roman" pitchFamily="18" charset="0"/>
                <a:cs typeface="Times New Roman" pitchFamily="18" charset="0"/>
              </a:rPr>
              <a:t>                    17:00 </a:t>
            </a:r>
            <a:r>
              <a:rPr lang="bg-BG" sz="10000" dirty="0" smtClean="0">
                <a:latin typeface="Times New Roman" pitchFamily="18" charset="0"/>
                <a:cs typeface="Times New Roman" pitchFamily="18" charset="0"/>
              </a:rPr>
              <a:t>ч.</a:t>
            </a:r>
            <a:r>
              <a:rPr lang="en-US" sz="100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bg-BG" sz="100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bg-BG" sz="10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0000" dirty="0" smtClean="0">
                <a:latin typeface="Times New Roman" pitchFamily="18" charset="0"/>
                <a:cs typeface="Times New Roman" pitchFamily="18" charset="0"/>
              </a:rPr>
              <a:t>бул</a:t>
            </a:r>
            <a:r>
              <a:rPr lang="ru-RU" sz="10000" dirty="0" smtClean="0">
                <a:latin typeface="Times New Roman" pitchFamily="18" charset="0"/>
                <a:cs typeface="Times New Roman" pitchFamily="18" charset="0"/>
              </a:rPr>
              <a:t>. България </a:t>
            </a:r>
            <a:r>
              <a:rPr lang="ru-RU" sz="10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bg-BG" sz="10000" dirty="0" smtClean="0">
                <a:latin typeface="Times New Roman" pitchFamily="18" charset="0"/>
                <a:cs typeface="Times New Roman" pitchFamily="18" charset="0"/>
              </a:rPr>
              <a:t>44</a:t>
            </a:r>
            <a:r>
              <a:rPr lang="en-US" sz="10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</a:t>
            </a:r>
            <a:r>
              <a:rPr lang="en-US" sz="10000" dirty="0" smtClean="0">
                <a:latin typeface="Times New Roman" pitchFamily="18" charset="0"/>
                <a:cs typeface="Times New Roman" pitchFamily="18" charset="0"/>
              </a:rPr>
              <a:t>					</a:t>
            </a:r>
            <a:r>
              <a:rPr lang="bg-BG" sz="10000" dirty="0" smtClean="0"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bg-BG" sz="10000" dirty="0" smtClean="0">
                <a:latin typeface="Times New Roman" pitchFamily="18" charset="0"/>
                <a:cs typeface="Times New Roman" pitchFamily="18" charset="0"/>
              </a:rPr>
              <a:t>        гр. </a:t>
            </a:r>
            <a:r>
              <a:rPr lang="ru-RU" sz="10000" dirty="0" smtClean="0">
                <a:latin typeface="Times New Roman" pitchFamily="18" charset="0"/>
                <a:cs typeface="Times New Roman" pitchFamily="18" charset="0"/>
              </a:rPr>
              <a:t>Хасково</a:t>
            </a:r>
            <a:r>
              <a:rPr lang="bg-BG" dirty="0" smtClean="0"/>
              <a:t/>
            </a:r>
            <a:br>
              <a:rPr lang="bg-BG" dirty="0" smtClean="0"/>
            </a:br>
            <a:endParaRPr lang="bg-BG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304800" y="1447800"/>
            <a:ext cx="8229600" cy="1546225"/>
          </a:xfrm>
        </p:spPr>
        <p:txBody>
          <a:bodyPr/>
          <a:lstStyle/>
          <a:p>
            <a:r>
              <a:rPr lang="ru-RU" dirty="0" smtClean="0"/>
              <a:t>Нашият одит за пътна безопасност</a:t>
            </a:r>
            <a:br>
              <a:rPr lang="ru-RU" dirty="0" smtClean="0"/>
            </a:br>
            <a:endParaRPr lang="en-US" dirty="0"/>
          </a:p>
        </p:txBody>
      </p:sp>
    </p:spTree>
  </p:cSld>
  <p:clrMapOvr>
    <a:masterClrMapping/>
  </p:clrMapOvr>
  <p:transition advTm="7000">
    <p:split orient="vert"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895600"/>
            <a:ext cx="7620000" cy="2895600"/>
          </a:xfrm>
        </p:spPr>
        <p:txBody>
          <a:bodyPr>
            <a:normAutofit fontScale="92500" lnSpcReduction="20000"/>
          </a:bodyPr>
          <a:lstStyle/>
          <a:p>
            <a:pPr lvl="1">
              <a:buFont typeface="Arial" pitchFamily="34" charset="0"/>
              <a:buChar char="•"/>
            </a:pP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Дизайна на кръстовището е  съобразен със сигурността на водачите и пешеходците;</a:t>
            </a:r>
          </a:p>
          <a:p>
            <a:pPr lvl="1">
              <a:buFont typeface="Arial" pitchFamily="34" charset="0"/>
              <a:buChar char="•"/>
            </a:pPr>
            <a:r>
              <a:rPr lang="ru-RU" sz="3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Основните места, където може да възникне проблем между автомобили и пешеходци са пешеходните пътеки и по продълженията на тротоарите;</a:t>
            </a:r>
          </a:p>
          <a:p>
            <a:pPr lvl="1">
              <a:buFont typeface="Arial" pitchFamily="34" charset="0"/>
              <a:buChar char="•"/>
            </a:pPr>
            <a:endParaRPr lang="ru-RU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7924800" cy="990600"/>
          </a:xfrm>
        </p:spPr>
        <p:txBody>
          <a:bodyPr>
            <a:normAutofit/>
          </a:bodyPr>
          <a:lstStyle/>
          <a:p>
            <a:pPr algn="ctr"/>
            <a:r>
              <a:rPr lang="bg-BG" sz="4800" u="sng" dirty="0" smtClean="0">
                <a:latin typeface="Times New Roman" pitchFamily="18" charset="0"/>
                <a:cs typeface="Times New Roman" pitchFamily="18" charset="0"/>
              </a:rPr>
              <a:t>Резултати от </a:t>
            </a:r>
            <a:r>
              <a:rPr lang="bg-BG" sz="4800" u="sng" dirty="0" err="1" smtClean="0">
                <a:latin typeface="Times New Roman" pitchFamily="18" charset="0"/>
                <a:cs typeface="Times New Roman" pitchFamily="18" charset="0"/>
              </a:rPr>
              <a:t>одита</a:t>
            </a:r>
            <a:r>
              <a:rPr lang="bg-BG" sz="4800" u="sng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4800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Tm="10000">
    <p:wheel spokes="2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609600" y="2819400"/>
            <a:ext cx="8001000" cy="3200400"/>
          </a:xfrm>
        </p:spPr>
        <p:txBody>
          <a:bodyPr>
            <a:noAutofit/>
          </a:bodyPr>
          <a:lstStyle/>
          <a:p>
            <a:pPr lvl="1">
              <a:buFont typeface="Arial" pitchFamily="34" charset="0"/>
              <a:buChar char="•"/>
            </a:pPr>
            <a:r>
              <a:rPr 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Има ясно означени пешеходни пътеки и знаци</a:t>
            </a:r>
          </a:p>
          <a:p>
            <a:pPr lvl="1">
              <a:buFont typeface="Arial" pitchFamily="34" charset="0"/>
              <a:buChar char="•"/>
            </a:pPr>
            <a:r>
              <a:rPr 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Сигналите за пешеходци са ясно видими </a:t>
            </a:r>
          </a:p>
          <a:p>
            <a:pPr lvl="1">
              <a:buFont typeface="Arial" pitchFamily="34" charset="0"/>
              <a:buChar char="•"/>
            </a:pPr>
            <a:r>
              <a:rPr 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Няма добър достъп за хора с увреждания</a:t>
            </a:r>
          </a:p>
          <a:p>
            <a:pPr lvl="1">
              <a:buFont typeface="Arial" pitchFamily="34" charset="0"/>
              <a:buChar char="•"/>
            </a:pPr>
            <a:r>
              <a:rPr 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Видимостта между автомобили и пешеходци е добра</a:t>
            </a:r>
            <a:endParaRPr lang="en-US" sz="3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143000"/>
          </a:xfrm>
        </p:spPr>
        <p:txBody>
          <a:bodyPr>
            <a:normAutofit/>
          </a:bodyPr>
          <a:lstStyle/>
          <a:p>
            <a:r>
              <a:rPr lang="bg-BG" sz="4400" u="sng" dirty="0" smtClean="0">
                <a:latin typeface="Times New Roman" pitchFamily="18" charset="0"/>
                <a:cs typeface="Times New Roman" pitchFamily="18" charset="0"/>
              </a:rPr>
              <a:t>Резултати от </a:t>
            </a:r>
            <a:r>
              <a:rPr lang="bg-BG" sz="4400" u="sng" dirty="0" err="1" smtClean="0">
                <a:latin typeface="Times New Roman" pitchFamily="18" charset="0"/>
                <a:cs typeface="Times New Roman" pitchFamily="18" charset="0"/>
              </a:rPr>
              <a:t>одита</a:t>
            </a:r>
            <a:r>
              <a:rPr lang="bg-BG" sz="4400" u="sng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dirty="0"/>
          </a:p>
        </p:txBody>
      </p:sp>
    </p:spTree>
  </p:cSld>
  <p:clrMapOvr>
    <a:masterClrMapping/>
  </p:clrMapOvr>
  <p:transition advTm="10000">
    <p:split dir="in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_rels/them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theme/theme1.xml><?xml version="1.0" encoding="utf-8"?>
<a:theme xmlns:a="http://schemas.openxmlformats.org/drawingml/2006/main" name="Opulent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quity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Aspect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Civic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echnic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230</TotalTime>
  <Words>322</Words>
  <Application>Microsoft Office PowerPoint</Application>
  <PresentationFormat>On-screen Show (4:3)</PresentationFormat>
  <Paragraphs>46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Opulent</vt:lpstr>
      <vt:lpstr>Equity</vt:lpstr>
      <vt:lpstr>Flow</vt:lpstr>
      <vt:lpstr>Aspect</vt:lpstr>
      <vt:lpstr>Civic</vt:lpstr>
      <vt:lpstr>Technic</vt:lpstr>
      <vt:lpstr>Проект „Застъпници за пътна безопасност“ </vt:lpstr>
      <vt:lpstr>Проект „Застъпници за пътна безопасност“ </vt:lpstr>
      <vt:lpstr>       За щастие произшествията по пътя са предотвратими и всеки един от нас може да допринесе за положителна промяна в статистиката.     </vt:lpstr>
      <vt:lpstr>Slide 4</vt:lpstr>
      <vt:lpstr>Slide 5</vt:lpstr>
      <vt:lpstr>    С  регистрацията си като „Застъпници за пътна безопасност“ екипът, който участва, ще изгражда в продължение на една година своя статия на страницата на проекта. Тази статия ще съдържа информация за екипа и за това, което е направил в посока на повишаване на безопасността по българските пътища. Популяризирането на тази статия е начинът да се каже, че това, което се върши е важно за всички нас.  </vt:lpstr>
      <vt:lpstr>Нашият одит за пътна безопасност </vt:lpstr>
      <vt:lpstr>Резултати от одита:</vt:lpstr>
      <vt:lpstr>Резултати от одита:</vt:lpstr>
      <vt:lpstr>Резултати от одита:</vt:lpstr>
      <vt:lpstr>Резултати от одита:</vt:lpstr>
      <vt:lpstr>Резултати от одита:</vt:lpstr>
      <vt:lpstr>Наблюдения и изводи: </vt:lpstr>
      <vt:lpstr>Slide 14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„Застъпници за пътна безопасност“ </dc:title>
  <dc:creator>User</dc:creator>
  <cp:lastModifiedBy> </cp:lastModifiedBy>
  <cp:revision>38</cp:revision>
  <dcterms:created xsi:type="dcterms:W3CDTF">2013-11-06T07:24:16Z</dcterms:created>
  <dcterms:modified xsi:type="dcterms:W3CDTF">2013-12-17T07:00:06Z</dcterms:modified>
</cp:coreProperties>
</file>